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94" r:id="rId3"/>
    <p:sldId id="257" r:id="rId4"/>
    <p:sldId id="297" r:id="rId5"/>
    <p:sldId id="263" r:id="rId6"/>
    <p:sldId id="264" r:id="rId7"/>
    <p:sldId id="265" r:id="rId8"/>
    <p:sldId id="266" r:id="rId9"/>
    <p:sldId id="267" r:id="rId10"/>
    <p:sldId id="269" r:id="rId11"/>
    <p:sldId id="295" r:id="rId12"/>
    <p:sldId id="296" r:id="rId13"/>
    <p:sldId id="259" r:id="rId14"/>
    <p:sldId id="260" r:id="rId15"/>
    <p:sldId id="261" r:id="rId16"/>
    <p:sldId id="268" r:id="rId17"/>
    <p:sldId id="293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5"/>
    <p:restoredTop sz="94625"/>
  </p:normalViewPr>
  <p:slideViewPr>
    <p:cSldViewPr snapToGrid="0" snapToObjects="1">
      <p:cViewPr>
        <p:scale>
          <a:sx n="90" d="100"/>
          <a:sy n="90" d="100"/>
        </p:scale>
        <p:origin x="152" y="-25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50680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4.ti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4.ti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48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65.png"/><Relationship Id="rId5" Type="http://schemas.openxmlformats.org/officeDocument/2006/relationships/image" Target="../media/image36.png"/><Relationship Id="rId6" Type="http://schemas.openxmlformats.org/officeDocument/2006/relationships/image" Target="../media/image67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67.png"/><Relationship Id="rId6" Type="http://schemas.openxmlformats.org/officeDocument/2006/relationships/image" Target="../media/image37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37.png"/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t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7336" y="2413000"/>
            <a:ext cx="3365501" cy="180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1400" y="5511800"/>
            <a:ext cx="6877373" cy="180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rPr lang="es-ES_tradnl" dirty="0" smtClean="0"/>
              <a:t>Aplicación </a:t>
            </a:r>
            <a:r>
              <a:rPr dirty="0" smtClean="0"/>
              <a:t>"</a:t>
            </a:r>
            <a:r>
              <a:rPr dirty="0"/>
              <a:t>Hola mundo"</a:t>
            </a:r>
          </a:p>
        </p:txBody>
      </p:sp>
      <p:pic>
        <p:nvPicPr>
          <p:cNvPr id="211" name="Screen Shot 2016-05-15 at 11.14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1945" y="2540863"/>
            <a:ext cx="1752601" cy="23495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12" name="Screen Shot 2016-05-15 at 11.41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9086" y="2513796"/>
            <a:ext cx="8291201" cy="211281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13" name="Screen Shot 2016-05-15 at 11.41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55649" y="6370674"/>
            <a:ext cx="3154693" cy="309498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1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2135" y="7263371"/>
            <a:ext cx="7759701" cy="17526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1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88662" y="5067196"/>
            <a:ext cx="5909915" cy="31945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754092" y="6544981"/>
            <a:ext cx="52065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mtClean="0"/>
              <a:t>Seaside genera el HTML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758344" y="5827236"/>
            <a:ext cx="748811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dirty="0"/>
              <a:t>Esqueleto de una  aplicación </a:t>
            </a:r>
            <a:r>
              <a:rPr lang="es-ES_tradnl" dirty="0" smtClean="0"/>
              <a:t>Web de </a:t>
            </a:r>
            <a:r>
              <a:rPr dirty="0" smtClean="0"/>
              <a:t>Seaside</a:t>
            </a:r>
            <a:endParaRPr dirty="0"/>
          </a:p>
        </p:txBody>
      </p:sp>
      <p:sp>
        <p:nvSpPr>
          <p:cNvPr id="135" name="Shape 135"/>
          <p:cNvSpPr/>
          <p:nvPr/>
        </p:nvSpPr>
        <p:spPr>
          <a:xfrm>
            <a:off x="2857500" y="7061200"/>
            <a:ext cx="72898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Modelo de dominio</a:t>
            </a:r>
          </a:p>
        </p:txBody>
      </p:sp>
      <p:sp>
        <p:nvSpPr>
          <p:cNvPr id="136" name="Shape 136"/>
          <p:cNvSpPr/>
          <p:nvPr/>
        </p:nvSpPr>
        <p:spPr>
          <a:xfrm>
            <a:off x="2889250" y="5689600"/>
            <a:ext cx="72263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Aplicación web</a:t>
            </a:r>
          </a:p>
        </p:txBody>
      </p:sp>
      <p:sp>
        <p:nvSpPr>
          <p:cNvPr id="137" name="Shape 137"/>
          <p:cNvSpPr/>
          <p:nvPr/>
        </p:nvSpPr>
        <p:spPr>
          <a:xfrm>
            <a:off x="3086100" y="6184900"/>
            <a:ext cx="1735485" cy="6514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Inicio</a:t>
            </a:r>
          </a:p>
        </p:txBody>
      </p:sp>
      <p:sp>
        <p:nvSpPr>
          <p:cNvPr id="138" name="Shape 138"/>
          <p:cNvSpPr/>
          <p:nvPr/>
        </p:nvSpPr>
        <p:spPr>
          <a:xfrm>
            <a:off x="4953000" y="6184900"/>
            <a:ext cx="2273003" cy="6514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Componente 2</a:t>
            </a:r>
          </a:p>
        </p:txBody>
      </p:sp>
      <p:sp>
        <p:nvSpPr>
          <p:cNvPr id="139" name="Shape 139"/>
          <p:cNvSpPr/>
          <p:nvPr/>
        </p:nvSpPr>
        <p:spPr>
          <a:xfrm>
            <a:off x="7670800" y="6184900"/>
            <a:ext cx="2273003" cy="65147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Componente N</a:t>
            </a:r>
          </a:p>
        </p:txBody>
      </p:sp>
      <p:sp>
        <p:nvSpPr>
          <p:cNvPr id="140" name="Shape 140"/>
          <p:cNvSpPr/>
          <p:nvPr/>
        </p:nvSpPr>
        <p:spPr>
          <a:xfrm>
            <a:off x="2857500" y="4330700"/>
            <a:ext cx="728980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Servidor web</a:t>
            </a:r>
          </a:p>
        </p:txBody>
      </p:sp>
    </p:spTree>
    <p:extLst>
      <p:ext uri="{BB962C8B-B14F-4D97-AF65-F5344CB8AC3E}">
        <p14:creationId xmlns:p14="http://schemas.microsoft.com/office/powerpoint/2010/main" val="2136343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12" y="474378"/>
            <a:ext cx="5958125" cy="3420007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670245" y="3894385"/>
            <a:ext cx="11579526" cy="5503578"/>
          </a:xfrm>
        </p:spPr>
        <p:txBody>
          <a:bodyPr>
            <a:normAutofit/>
          </a:bodyPr>
          <a:lstStyle/>
          <a:p>
            <a:r>
              <a:rPr lang="es-ES" dirty="0" smtClean="0"/>
              <a:t>El servidor escucha pedidos de los navegadores web</a:t>
            </a:r>
          </a:p>
          <a:p>
            <a:r>
              <a:rPr lang="es-ES" dirty="0" smtClean="0"/>
              <a:t>Por cada primer pedido, crea una sesión que recordará el estado de la interacción de ese usuario</a:t>
            </a:r>
          </a:p>
          <a:p>
            <a:r>
              <a:rPr lang="es-ES" dirty="0" smtClean="0"/>
              <a:t>Los pedidos son derivados a componentes (objetos) que se encargan de construir las páginas que ve el usuario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30266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algn="l"/>
            <a:r>
              <a:rPr lang="es-ES" dirty="0" smtClean="0"/>
              <a:t>Modelo vs. UI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6022" y="2928167"/>
            <a:ext cx="11099800" cy="6286500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Es crítico separar bien el comportamiento genérico de dominio del comportamiento específico de la interfaz de usuario (UI)</a:t>
            </a:r>
          </a:p>
          <a:p>
            <a:pPr lvl="1"/>
            <a:r>
              <a:rPr lang="es-ES_tradnl" dirty="0" smtClean="0"/>
              <a:t>Así testeamos </a:t>
            </a:r>
            <a:r>
              <a:rPr lang="es-ES_tradnl" dirty="0"/>
              <a:t>el modelo antes de construir la interfaz (</a:t>
            </a:r>
            <a:r>
              <a:rPr lang="es-ES_tradnl" dirty="0" err="1"/>
              <a:t>Unit</a:t>
            </a:r>
            <a:r>
              <a:rPr lang="es-ES_tradnl" dirty="0"/>
              <a:t> </a:t>
            </a:r>
            <a:r>
              <a:rPr lang="es-ES_tradnl" dirty="0" err="1"/>
              <a:t>testing</a:t>
            </a:r>
            <a:r>
              <a:rPr lang="mr-IN" dirty="0"/>
              <a:t>–</a:t>
            </a:r>
            <a:r>
              <a:rPr lang="es-ES_tradnl" dirty="0"/>
              <a:t> </a:t>
            </a:r>
            <a:r>
              <a:rPr lang="es-ES_tradnl" dirty="0" err="1"/>
              <a:t>Sunit</a:t>
            </a:r>
            <a:r>
              <a:rPr lang="es-ES_tradnl" dirty="0"/>
              <a:t>)</a:t>
            </a:r>
          </a:p>
          <a:p>
            <a:pPr lvl="1"/>
            <a:r>
              <a:rPr lang="es-ES_tradnl" dirty="0" smtClean="0"/>
              <a:t>Nos permite tener múltiples interfaces de usuario para una misma aplicación</a:t>
            </a:r>
          </a:p>
          <a:p>
            <a:pPr lvl="1"/>
            <a:r>
              <a:rPr lang="es-ES_tradnl" dirty="0" smtClean="0"/>
              <a:t>La interfaz puede evolucionar por separado sin ensuciar el modelo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556" y="304387"/>
            <a:ext cx="3819586" cy="215039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4326" y="6401655"/>
            <a:ext cx="931475" cy="455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0477" y="4234622"/>
            <a:ext cx="879173" cy="42161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9626600" y="2564054"/>
            <a:ext cx="3096419" cy="6378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68957" y="2353295"/>
            <a:ext cx="2671862" cy="67996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2837557" y="3458195"/>
            <a:ext cx="6663631" cy="3046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7" name="viajeros-frecuentes-prelimina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5738" y="4597661"/>
            <a:ext cx="10284743" cy="3720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704" y="391332"/>
            <a:ext cx="5972484" cy="338130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Tests de unidad</a:t>
            </a:r>
          </a:p>
        </p:txBody>
      </p:sp>
      <p:pic>
        <p:nvPicPr>
          <p:cNvPr id="160" name="viajeros-frecuentes-prelimin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1228" y="2610147"/>
            <a:ext cx="8595487" cy="6474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lang="es-ES" dirty="0" smtClean="0"/>
              <a:t>A</a:t>
            </a:r>
            <a:r>
              <a:rPr dirty="0" smtClean="0"/>
              <a:t>plicación </a:t>
            </a:r>
            <a:r>
              <a:rPr dirty="0"/>
              <a:t>Seaside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5442154"/>
            <a:ext cx="11099800" cy="3447845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Las “páginas” de mi aplicación web son componentes (y pueden tener componentes hijos)</a:t>
            </a:r>
          </a:p>
          <a:p>
            <a:r>
              <a:rPr lang="es-ES_tradnl" dirty="0" smtClean="0"/>
              <a:t>Unas páginas llaman a otras (navegación)</a:t>
            </a:r>
          </a:p>
          <a:p>
            <a:r>
              <a:rPr lang="es-ES_tradnl" dirty="0" smtClean="0"/>
              <a:t>Conocen a objetos de dominio (los muestran y modifican)</a:t>
            </a:r>
            <a:endParaRPr lang="es-ES_trad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819" y="2198125"/>
            <a:ext cx="4737828" cy="267024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r="23411"/>
          <a:stretch>
            <a:fillRect/>
          </a:stretch>
        </p:blipFill>
        <p:spPr>
          <a:xfrm>
            <a:off x="611331" y="1393334"/>
            <a:ext cx="5126046" cy="527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r="35623"/>
          <a:stretch>
            <a:fillRect/>
          </a:stretch>
        </p:blipFill>
        <p:spPr>
          <a:xfrm>
            <a:off x="8254855" y="1390215"/>
            <a:ext cx="4144904" cy="8167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r="40793" b="38266"/>
          <a:stretch>
            <a:fillRect/>
          </a:stretch>
        </p:blipFill>
        <p:spPr>
          <a:xfrm>
            <a:off x="592281" y="7108107"/>
            <a:ext cx="4013755" cy="2344924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 flipH="1">
            <a:off x="1374241" y="2642071"/>
            <a:ext cx="1" cy="4341826"/>
          </a:xfrm>
          <a:prstGeom prst="line">
            <a:avLst/>
          </a:prstGeom>
          <a:ln w="50800">
            <a:solidFill>
              <a:srgbClr val="4F81BD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3765465" y="3208116"/>
            <a:ext cx="4322820" cy="1"/>
          </a:xfrm>
          <a:prstGeom prst="line">
            <a:avLst/>
          </a:prstGeom>
          <a:ln w="50800">
            <a:solidFill>
              <a:srgbClr val="4F81BD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29" name="Group 129"/>
          <p:cNvGrpSpPr/>
          <p:nvPr/>
        </p:nvGrpSpPr>
        <p:grpSpPr>
          <a:xfrm>
            <a:off x="5372974" y="7963245"/>
            <a:ext cx="2258853" cy="1755520"/>
            <a:chOff x="0" y="0"/>
            <a:chExt cx="2258851" cy="1755518"/>
          </a:xfrm>
        </p:grpSpPr>
        <p:pic>
          <p:nvPicPr>
            <p:cNvPr id="128" name="pasted-image.t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5900" y="139700"/>
              <a:ext cx="1827052" cy="11967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7" name="Picture 126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258852" cy="1755519"/>
            </a:xfrm>
            <a:prstGeom prst="rect">
              <a:avLst/>
            </a:prstGeom>
            <a:effectLst/>
          </p:spPr>
        </p:pic>
      </p:grpSp>
      <p:sp>
        <p:nvSpPr>
          <p:cNvPr id="130" name="Shape 130"/>
          <p:cNvSpPr/>
          <p:nvPr/>
        </p:nvSpPr>
        <p:spPr>
          <a:xfrm flipH="1" flipV="1">
            <a:off x="5887345" y="2448195"/>
            <a:ext cx="2429762" cy="1"/>
          </a:xfrm>
          <a:prstGeom prst="line">
            <a:avLst/>
          </a:prstGeom>
          <a:ln w="50800">
            <a:solidFill>
              <a:srgbClr val="4F81BD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4422241" y="5385271"/>
            <a:ext cx="1" cy="1615761"/>
          </a:xfrm>
          <a:prstGeom prst="line">
            <a:avLst/>
          </a:prstGeom>
          <a:ln w="50800">
            <a:solidFill>
              <a:srgbClr val="4F81BD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1698421" y="383261"/>
            <a:ext cx="92523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Ejemplo conductor: Explorador de red social</a:t>
            </a:r>
          </a:p>
        </p:txBody>
      </p:sp>
    </p:spTree>
    <p:extLst>
      <p:ext uri="{BB962C8B-B14F-4D97-AF65-F5344CB8AC3E}">
        <p14:creationId xmlns:p14="http://schemas.microsoft.com/office/powerpoint/2010/main" val="45952626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 advAuto="0"/>
      <p:bldP spid="123" grpId="0" animBg="1" advAuto="0"/>
      <p:bldP spid="124" grpId="0" animBg="1" advAuto="0"/>
      <p:bldP spid="125" grpId="0" animBg="1" advAuto="0"/>
      <p:bldP spid="126" grpId="0" animBg="1" advAuto="0"/>
      <p:bldP spid="130" grpId="0" animBg="1" advAuto="0"/>
      <p:bldP spid="131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r="23411"/>
          <a:stretch>
            <a:fillRect/>
          </a:stretch>
        </p:blipFill>
        <p:spPr>
          <a:xfrm>
            <a:off x="725631" y="2120408"/>
            <a:ext cx="4144827" cy="4263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r="35623" b="11513"/>
          <a:stretch>
            <a:fillRect/>
          </a:stretch>
        </p:blipFill>
        <p:spPr>
          <a:xfrm>
            <a:off x="8064355" y="2152215"/>
            <a:ext cx="4144904" cy="7226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r="40793" b="38266"/>
          <a:stretch>
            <a:fillRect/>
          </a:stretch>
        </p:blipFill>
        <p:spPr>
          <a:xfrm>
            <a:off x="3754581" y="7006507"/>
            <a:ext cx="4013755" cy="234492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2468803" y="383261"/>
            <a:ext cx="77115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Componentes del ejemplo conductor</a:t>
            </a:r>
          </a:p>
        </p:txBody>
      </p:sp>
      <p:sp>
        <p:nvSpPr>
          <p:cNvPr id="221" name="Shape 221"/>
          <p:cNvSpPr/>
          <p:nvPr/>
        </p:nvSpPr>
        <p:spPr>
          <a:xfrm>
            <a:off x="828724" y="1216322"/>
            <a:ext cx="3938639" cy="84770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s-ES" dirty="0" smtClean="0"/>
              <a:t>SocialNetworkComponent (inicio)</a:t>
            </a:r>
            <a:endParaRPr dirty="0"/>
          </a:p>
        </p:txBody>
      </p:sp>
      <p:sp>
        <p:nvSpPr>
          <p:cNvPr id="222" name="Shape 222"/>
          <p:cNvSpPr/>
          <p:nvPr/>
        </p:nvSpPr>
        <p:spPr>
          <a:xfrm>
            <a:off x="8636363" y="1167736"/>
            <a:ext cx="3000887" cy="847705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PersonComponent</a:t>
            </a:r>
            <a:endParaRPr dirty="0"/>
          </a:p>
        </p:txBody>
      </p:sp>
      <p:sp>
        <p:nvSpPr>
          <p:cNvPr id="223" name="Shape 223"/>
          <p:cNvSpPr/>
          <p:nvPr/>
        </p:nvSpPr>
        <p:spPr>
          <a:xfrm>
            <a:off x="3841066" y="6029158"/>
            <a:ext cx="3840783" cy="7772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PersonEditorComponent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Aplicación web</a:t>
            </a:r>
          </a:p>
        </p:txBody>
      </p:sp>
      <p:pic>
        <p:nvPicPr>
          <p:cNvPr id="226" name="packe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443" y="2924470"/>
            <a:ext cx="11243914" cy="6053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4326" y="6401655"/>
            <a:ext cx="931475" cy="455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0477" y="4234622"/>
            <a:ext cx="879173" cy="42161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9595354" y="5751865"/>
            <a:ext cx="3096420" cy="35182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Presentar el </a:t>
            </a:r>
            <a:r>
              <a:rPr lang="es-ES" dirty="0" err="1" smtClean="0"/>
              <a:t>framework</a:t>
            </a:r>
            <a:r>
              <a:rPr lang="es-ES" dirty="0" smtClean="0"/>
              <a:t> </a:t>
            </a:r>
            <a:r>
              <a:rPr lang="es-ES" dirty="0" err="1" smtClean="0"/>
              <a:t>Seaside</a:t>
            </a:r>
            <a:r>
              <a:rPr lang="es-ES" dirty="0" smtClean="0"/>
              <a:t> para construcción de aplicaciones Web en </a:t>
            </a:r>
            <a:r>
              <a:rPr lang="es-ES" dirty="0" err="1" smtClean="0"/>
              <a:t>Smalltalk</a:t>
            </a:r>
            <a:endParaRPr lang="es-ES" dirty="0" smtClean="0"/>
          </a:p>
          <a:p>
            <a:r>
              <a:rPr lang="es-ES" dirty="0" smtClean="0"/>
              <a:t>Conocer los pasos básicos para construir una aplicación web</a:t>
            </a:r>
          </a:p>
          <a:p>
            <a:r>
              <a:rPr lang="es-ES" dirty="0" smtClean="0"/>
              <a:t>Conocer los elementos centrales del </a:t>
            </a:r>
            <a:r>
              <a:rPr lang="es-ES" dirty="0" err="1" smtClean="0"/>
              <a:t>framework</a:t>
            </a:r>
            <a:r>
              <a:rPr lang="es-ES" dirty="0" smtClean="0"/>
              <a:t> </a:t>
            </a:r>
            <a:r>
              <a:rPr lang="es-ES" dirty="0" err="1" smtClean="0"/>
              <a:t>Seaside</a:t>
            </a:r>
            <a:endParaRPr lang="es-ES" dirty="0" smtClean="0"/>
          </a:p>
          <a:p>
            <a:r>
              <a:rPr lang="es-ES" dirty="0" smtClean="0"/>
              <a:t>Trabajar sobre un ejemplo simple y completo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60788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Aplicación web</a:t>
            </a:r>
          </a:p>
        </p:txBody>
      </p:sp>
      <p:pic>
        <p:nvPicPr>
          <p:cNvPr id="232" name="packe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443" y="2924470"/>
            <a:ext cx="11243914" cy="6053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4326" y="6401655"/>
            <a:ext cx="931475" cy="455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0477" y="4234622"/>
            <a:ext cx="879173" cy="4216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7" name="Group 237"/>
          <p:cNvGrpSpPr/>
          <p:nvPr/>
        </p:nvGrpSpPr>
        <p:grpSpPr>
          <a:xfrm>
            <a:off x="7056769" y="1554223"/>
            <a:ext cx="3005865" cy="2643123"/>
            <a:chOff x="0" y="0"/>
            <a:chExt cx="3005863" cy="2643121"/>
          </a:xfrm>
        </p:grpSpPr>
        <p:pic>
          <p:nvPicPr>
            <p:cNvPr id="235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005864" cy="2361153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36" name="Shape 236"/>
            <p:cNvSpPr/>
            <p:nvPr/>
          </p:nvSpPr>
          <p:spPr>
            <a:xfrm flipV="1">
              <a:off x="1170602" y="2360898"/>
              <a:ext cx="282225" cy="282224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38" name="Shape 238"/>
          <p:cNvSpPr/>
          <p:nvPr/>
        </p:nvSpPr>
        <p:spPr>
          <a:xfrm>
            <a:off x="9595354" y="5751865"/>
            <a:ext cx="3096420" cy="38760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Aplicación web</a:t>
            </a:r>
          </a:p>
        </p:txBody>
      </p:sp>
      <p:pic>
        <p:nvPicPr>
          <p:cNvPr id="241" name="packe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443" y="2924470"/>
            <a:ext cx="11243914" cy="6053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4326" y="6401655"/>
            <a:ext cx="931475" cy="455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0477" y="4234622"/>
            <a:ext cx="879173" cy="4216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" name="Group 246"/>
          <p:cNvGrpSpPr/>
          <p:nvPr/>
        </p:nvGrpSpPr>
        <p:grpSpPr>
          <a:xfrm>
            <a:off x="7056769" y="1554223"/>
            <a:ext cx="3005865" cy="2643123"/>
            <a:chOff x="0" y="0"/>
            <a:chExt cx="3005863" cy="2643121"/>
          </a:xfrm>
        </p:grpSpPr>
        <p:pic>
          <p:nvPicPr>
            <p:cNvPr id="244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005864" cy="2361153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45" name="Shape 245"/>
            <p:cNvSpPr/>
            <p:nvPr/>
          </p:nvSpPr>
          <p:spPr>
            <a:xfrm flipV="1">
              <a:off x="1170602" y="2360898"/>
              <a:ext cx="282225" cy="282224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49" name="Group 249"/>
          <p:cNvGrpSpPr/>
          <p:nvPr/>
        </p:nvGrpSpPr>
        <p:grpSpPr>
          <a:xfrm>
            <a:off x="4281310" y="1297212"/>
            <a:ext cx="1669240" cy="2900134"/>
            <a:chOff x="0" y="0"/>
            <a:chExt cx="1669238" cy="2900132"/>
          </a:xfrm>
        </p:grpSpPr>
        <p:sp>
          <p:nvSpPr>
            <p:cNvPr id="247" name="Shape 247"/>
            <p:cNvSpPr/>
            <p:nvPr/>
          </p:nvSpPr>
          <p:spPr>
            <a:xfrm flipH="1" flipV="1">
              <a:off x="1091384" y="2617909"/>
              <a:ext cx="577855" cy="282224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48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633116" cy="2646574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50" name="Shape 250"/>
          <p:cNvSpPr/>
          <p:nvPr/>
        </p:nvSpPr>
        <p:spPr>
          <a:xfrm>
            <a:off x="9595354" y="5751865"/>
            <a:ext cx="3096420" cy="33939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Aplicación web</a:t>
            </a:r>
          </a:p>
        </p:txBody>
      </p:sp>
      <p:pic>
        <p:nvPicPr>
          <p:cNvPr id="253" name="packe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443" y="2924470"/>
            <a:ext cx="11243914" cy="6053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4326" y="6401655"/>
            <a:ext cx="931475" cy="455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0477" y="4234622"/>
            <a:ext cx="879173" cy="4216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" name="Group 258"/>
          <p:cNvGrpSpPr/>
          <p:nvPr/>
        </p:nvGrpSpPr>
        <p:grpSpPr>
          <a:xfrm>
            <a:off x="7056769" y="1554223"/>
            <a:ext cx="3005865" cy="2643123"/>
            <a:chOff x="0" y="0"/>
            <a:chExt cx="3005863" cy="2643121"/>
          </a:xfrm>
        </p:grpSpPr>
        <p:pic>
          <p:nvPicPr>
            <p:cNvPr id="25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005864" cy="2361153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57" name="Shape 257"/>
            <p:cNvSpPr/>
            <p:nvPr/>
          </p:nvSpPr>
          <p:spPr>
            <a:xfrm flipV="1">
              <a:off x="1170602" y="2360898"/>
              <a:ext cx="282225" cy="282224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61" name="Group 261"/>
          <p:cNvGrpSpPr/>
          <p:nvPr/>
        </p:nvGrpSpPr>
        <p:grpSpPr>
          <a:xfrm>
            <a:off x="4281310" y="1297212"/>
            <a:ext cx="1669240" cy="2900134"/>
            <a:chOff x="0" y="0"/>
            <a:chExt cx="1669238" cy="2900132"/>
          </a:xfrm>
        </p:grpSpPr>
        <p:sp>
          <p:nvSpPr>
            <p:cNvPr id="259" name="Shape 259"/>
            <p:cNvSpPr/>
            <p:nvPr/>
          </p:nvSpPr>
          <p:spPr>
            <a:xfrm flipH="1" flipV="1">
              <a:off x="1091384" y="2617909"/>
              <a:ext cx="577855" cy="282224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6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633116" cy="2646574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64" name="Group 264"/>
          <p:cNvGrpSpPr/>
          <p:nvPr/>
        </p:nvGrpSpPr>
        <p:grpSpPr>
          <a:xfrm>
            <a:off x="4676139" y="6150322"/>
            <a:ext cx="3005865" cy="1195641"/>
            <a:chOff x="0" y="0"/>
            <a:chExt cx="3005863" cy="1195639"/>
          </a:xfrm>
        </p:grpSpPr>
        <p:sp>
          <p:nvSpPr>
            <p:cNvPr id="262" name="Shape 262"/>
            <p:cNvSpPr/>
            <p:nvPr/>
          </p:nvSpPr>
          <p:spPr>
            <a:xfrm flipV="1">
              <a:off x="1361820" y="-1"/>
              <a:ext cx="282224" cy="282225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63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86890"/>
              <a:ext cx="3005864" cy="908750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65" name="Shape 265"/>
          <p:cNvSpPr/>
          <p:nvPr/>
        </p:nvSpPr>
        <p:spPr>
          <a:xfrm>
            <a:off x="9595354" y="5751865"/>
            <a:ext cx="3096420" cy="35027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2469552"/>
            <a:ext cx="10499425" cy="638929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r>
              <a:t>Clase abstracta WAComponent</a:t>
            </a:r>
          </a:p>
        </p:txBody>
      </p:sp>
      <p:pic>
        <p:nvPicPr>
          <p:cNvPr id="269" name="Picture 268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7246" y="4146550"/>
            <a:ext cx="4501704" cy="908398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70" name="Picture 269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71249" y="4609109"/>
            <a:ext cx="3719388" cy="264426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1" animBg="1" advAuto="0"/>
      <p:bldP spid="269" grpId="2" animBg="1" advAuto="0"/>
      <p:bldP spid="270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2469552"/>
            <a:ext cx="10499425" cy="638929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renderContentOn:</a:t>
            </a:r>
          </a:p>
        </p:txBody>
      </p:sp>
      <p:grpSp>
        <p:nvGrpSpPr>
          <p:cNvPr id="280" name="Group 280"/>
          <p:cNvGrpSpPr/>
          <p:nvPr/>
        </p:nvGrpSpPr>
        <p:grpSpPr>
          <a:xfrm>
            <a:off x="3905783" y="4063825"/>
            <a:ext cx="7384932" cy="1838177"/>
            <a:chOff x="-38099" y="-38470"/>
            <a:chExt cx="7384930" cy="1838176"/>
          </a:xfrm>
        </p:grpSpPr>
        <p:pic>
          <p:nvPicPr>
            <p:cNvPr id="274" name="Picture 273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33561">
              <a:off x="5460956" y="-29269"/>
              <a:ext cx="1885548" cy="76201"/>
            </a:xfrm>
            <a:prstGeom prst="rect">
              <a:avLst/>
            </a:prstGeom>
            <a:effectLst/>
          </p:spPr>
        </p:pic>
        <p:pic>
          <p:nvPicPr>
            <p:cNvPr id="276" name="Picture 275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8100" y="533399"/>
              <a:ext cx="2166028" cy="76201"/>
            </a:xfrm>
            <a:prstGeom prst="rect">
              <a:avLst/>
            </a:prstGeom>
            <a:effectLst/>
          </p:spPr>
        </p:pic>
        <p:pic>
          <p:nvPicPr>
            <p:cNvPr id="278" name="Picture 277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33561">
              <a:off x="2146256" y="1714304"/>
              <a:ext cx="1885549" cy="762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2469552"/>
            <a:ext cx="10499425" cy="638929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 Canvas</a:t>
            </a:r>
          </a:p>
        </p:txBody>
      </p:sp>
      <p:grpSp>
        <p:nvGrpSpPr>
          <p:cNvPr id="288" name="Group 288"/>
          <p:cNvGrpSpPr/>
          <p:nvPr/>
        </p:nvGrpSpPr>
        <p:grpSpPr>
          <a:xfrm>
            <a:off x="5342036" y="3836565"/>
            <a:ext cx="6289726" cy="3144839"/>
            <a:chOff x="-19049" y="-19050"/>
            <a:chExt cx="6289724" cy="3144837"/>
          </a:xfrm>
        </p:grpSpPr>
        <p:pic>
          <p:nvPicPr>
            <p:cNvPr id="284" name="Picture 283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" y="565150"/>
              <a:ext cx="879525" cy="309166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85" name="Picture 284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8350" y="1679401"/>
              <a:ext cx="879525" cy="309166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86" name="Picture 28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391150" y="-19050"/>
              <a:ext cx="879525" cy="309166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87" name="Picture 286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08450" y="1225550"/>
              <a:ext cx="1698129" cy="1900238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2469552"/>
            <a:ext cx="10499425" cy="638929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Pinceles / brushes</a:t>
            </a:r>
          </a:p>
        </p:txBody>
      </p:sp>
      <p:grpSp>
        <p:nvGrpSpPr>
          <p:cNvPr id="294" name="Group 294"/>
          <p:cNvGrpSpPr/>
          <p:nvPr/>
        </p:nvGrpSpPr>
        <p:grpSpPr>
          <a:xfrm>
            <a:off x="9233346" y="6028853"/>
            <a:ext cx="2274839" cy="2520852"/>
            <a:chOff x="-19050" y="-19050"/>
            <a:chExt cx="2274837" cy="2520850"/>
          </a:xfrm>
        </p:grpSpPr>
        <p:pic>
          <p:nvPicPr>
            <p:cNvPr id="292" name="Picture 291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5750" y="-19050"/>
              <a:ext cx="1010444" cy="283816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93" name="Picture 292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9050" y="1060450"/>
              <a:ext cx="2274838" cy="144135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4461" y="3146416"/>
            <a:ext cx="7741963" cy="54989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9" name="Group 299"/>
          <p:cNvGrpSpPr/>
          <p:nvPr/>
        </p:nvGrpSpPr>
        <p:grpSpPr>
          <a:xfrm>
            <a:off x="6967864" y="279271"/>
            <a:ext cx="5865487" cy="1979612"/>
            <a:chOff x="0" y="0"/>
            <a:chExt cx="5865485" cy="1979610"/>
          </a:xfrm>
        </p:grpSpPr>
        <p:pic>
          <p:nvPicPr>
            <p:cNvPr id="29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5611486" cy="16494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7" name="Picture 296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865486" cy="1979611"/>
            </a:xfrm>
            <a:prstGeom prst="rect">
              <a:avLst/>
            </a:prstGeom>
            <a:effectLst/>
          </p:spPr>
        </p:pic>
      </p:grpSp>
      <p:sp>
        <p:nvSpPr>
          <p:cNvPr id="300" name="Shape 300"/>
          <p:cNvSpPr/>
          <p:nvPr/>
        </p:nvSpPr>
        <p:spPr>
          <a:xfrm>
            <a:off x="11739693" y="3839128"/>
            <a:ext cx="2586242" cy="4861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0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942" y="429465"/>
            <a:ext cx="5351595" cy="3961324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4158142" y="769286"/>
            <a:ext cx="2892310" cy="32900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t>renderContentOn: / Home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08" name="Group 308"/>
          <p:cNvGrpSpPr/>
          <p:nvPr/>
        </p:nvGrpSpPr>
        <p:grpSpPr>
          <a:xfrm>
            <a:off x="840944" y="2933700"/>
            <a:ext cx="7157312" cy="5841793"/>
            <a:chOff x="0" y="0"/>
            <a:chExt cx="7157311" cy="5841792"/>
          </a:xfrm>
        </p:grpSpPr>
        <p:pic>
          <p:nvPicPr>
            <p:cNvPr id="30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6725512" cy="52829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6" name="Picture 30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157312" cy="5841793"/>
            </a:xfrm>
            <a:prstGeom prst="rect">
              <a:avLst/>
            </a:prstGeom>
            <a:effectLst/>
          </p:spPr>
        </p:pic>
      </p:grpSp>
      <p:sp>
        <p:nvSpPr>
          <p:cNvPr id="309" name="Shape 309"/>
          <p:cNvSpPr/>
          <p:nvPr/>
        </p:nvSpPr>
        <p:spPr>
          <a:xfrm>
            <a:off x="8591525" y="2876550"/>
            <a:ext cx="31115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Upper toolbar</a:t>
            </a:r>
          </a:p>
        </p:txBody>
      </p:sp>
      <p:sp>
        <p:nvSpPr>
          <p:cNvPr id="310" name="Shape 310"/>
          <p:cNvSpPr/>
          <p:nvPr/>
        </p:nvSpPr>
        <p:spPr>
          <a:xfrm>
            <a:off x="8578800" y="7829550"/>
            <a:ext cx="31370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Lower toolbar</a:t>
            </a:r>
          </a:p>
        </p:txBody>
      </p:sp>
      <p:sp>
        <p:nvSpPr>
          <p:cNvPr id="311" name="Shape 311"/>
          <p:cNvSpPr/>
          <p:nvPr/>
        </p:nvSpPr>
        <p:spPr>
          <a:xfrm>
            <a:off x="9454691" y="5422900"/>
            <a:ext cx="1385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Users</a:t>
            </a:r>
          </a:p>
        </p:txBody>
      </p:sp>
      <p:sp>
        <p:nvSpPr>
          <p:cNvPr id="312" name="Shape 312"/>
          <p:cNvSpPr/>
          <p:nvPr/>
        </p:nvSpPr>
        <p:spPr>
          <a:xfrm flipH="1">
            <a:off x="6924563" y="3287126"/>
            <a:ext cx="14947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3" name="Shape 313"/>
          <p:cNvSpPr/>
          <p:nvPr/>
        </p:nvSpPr>
        <p:spPr>
          <a:xfrm flipH="1">
            <a:off x="6924563" y="8153400"/>
            <a:ext cx="149478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4" name="Shape 314"/>
          <p:cNvSpPr/>
          <p:nvPr/>
        </p:nvSpPr>
        <p:spPr>
          <a:xfrm flipH="1">
            <a:off x="7762763" y="5746750"/>
            <a:ext cx="149478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271789"/>
            <a:ext cx="7741962" cy="54989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Group 319"/>
          <p:cNvGrpSpPr/>
          <p:nvPr/>
        </p:nvGrpSpPr>
        <p:grpSpPr>
          <a:xfrm>
            <a:off x="8411074" y="279271"/>
            <a:ext cx="4422276" cy="1555402"/>
            <a:chOff x="0" y="0"/>
            <a:chExt cx="4422275" cy="1555400"/>
          </a:xfrm>
        </p:grpSpPr>
        <p:pic>
          <p:nvPicPr>
            <p:cNvPr id="31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4168276" cy="1225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7" name="Picture 316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422276" cy="15554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9"/>
          <p:cNvGrpSpPr/>
          <p:nvPr/>
        </p:nvGrpSpPr>
        <p:grpSpPr>
          <a:xfrm>
            <a:off x="1306414" y="4379388"/>
            <a:ext cx="2258853" cy="1755520"/>
            <a:chOff x="0" y="0"/>
            <a:chExt cx="2258851" cy="1755518"/>
          </a:xfrm>
        </p:grpSpPr>
        <p:pic>
          <p:nvPicPr>
            <p:cNvPr id="128" name="pasted-image.t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0" y="139700"/>
              <a:ext cx="1827052" cy="11967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7" name="Picture 126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258852" cy="1755519"/>
            </a:xfrm>
            <a:prstGeom prst="rect">
              <a:avLst/>
            </a:prstGeom>
            <a:effectLst/>
          </p:spPr>
        </p:pic>
      </p:grpSp>
      <p:sp>
        <p:nvSpPr>
          <p:cNvPr id="132" name="Shape 132"/>
          <p:cNvSpPr/>
          <p:nvPr/>
        </p:nvSpPr>
        <p:spPr>
          <a:xfrm>
            <a:off x="1698421" y="383261"/>
            <a:ext cx="92523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Ejemplo conductor: Explorador de red social</a:t>
            </a:r>
          </a:p>
        </p:txBody>
      </p:sp>
      <p:pic>
        <p:nvPicPr>
          <p:cNvPr id="3" name="SocialNetwork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3537" y="1551755"/>
            <a:ext cx="6502400" cy="7747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271789"/>
            <a:ext cx="7741962" cy="54989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3" name="Group 333"/>
          <p:cNvGrpSpPr/>
          <p:nvPr/>
        </p:nvGrpSpPr>
        <p:grpSpPr>
          <a:xfrm>
            <a:off x="809031" y="869950"/>
            <a:ext cx="11878270" cy="8953697"/>
            <a:chOff x="-215900" y="-19049"/>
            <a:chExt cx="11878268" cy="8953696"/>
          </a:xfrm>
        </p:grpSpPr>
        <p:grpSp>
          <p:nvGrpSpPr>
            <p:cNvPr id="331" name="Group 331"/>
            <p:cNvGrpSpPr/>
            <p:nvPr/>
          </p:nvGrpSpPr>
          <p:grpSpPr>
            <a:xfrm>
              <a:off x="-215900" y="5240727"/>
              <a:ext cx="11878269" cy="3693920"/>
              <a:chOff x="-215900" y="-139700"/>
              <a:chExt cx="11878268" cy="3693919"/>
            </a:xfrm>
          </p:grpSpPr>
          <p:grpSp>
            <p:nvGrpSpPr>
              <p:cNvPr id="324" name="Group 324"/>
              <p:cNvGrpSpPr/>
              <p:nvPr/>
            </p:nvGrpSpPr>
            <p:grpSpPr>
              <a:xfrm>
                <a:off x="7239406" y="-139700"/>
                <a:ext cx="4422963" cy="3693920"/>
                <a:chOff x="0" y="0"/>
                <a:chExt cx="4422962" cy="3693919"/>
              </a:xfrm>
            </p:grpSpPr>
            <p:pic>
              <p:nvPicPr>
                <p:cNvPr id="323" name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215900" y="139700"/>
                  <a:ext cx="3991163" cy="3135120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322" name="Picture 321"/>
                <p:cNvPicPr>
                  <a:picLocks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422963" cy="3693920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327" name="Group 327"/>
              <p:cNvGrpSpPr/>
              <p:nvPr/>
            </p:nvGrpSpPr>
            <p:grpSpPr>
              <a:xfrm>
                <a:off x="-215900" y="-5095"/>
                <a:ext cx="4458308" cy="1656939"/>
                <a:chOff x="0" y="0"/>
                <a:chExt cx="4458307" cy="1656938"/>
              </a:xfrm>
            </p:grpSpPr>
            <p:pic>
              <p:nvPicPr>
                <p:cNvPr id="326" name="pasted-imag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215900" y="139700"/>
                  <a:ext cx="4026508" cy="109813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325" name="Picture 324"/>
                <p:cNvPicPr>
                  <a:picLocks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458308" cy="1656939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328" name="Shape 328"/>
              <p:cNvSpPr/>
              <p:nvPr/>
            </p:nvSpPr>
            <p:spPr>
              <a:xfrm flipV="1">
                <a:off x="3973303" y="127485"/>
                <a:ext cx="3371355" cy="383583"/>
              </a:xfrm>
              <a:prstGeom prst="line">
                <a:avLst/>
              </a:prstGeom>
              <a:noFill/>
              <a:ln w="25400" cap="flat">
                <a:solidFill>
                  <a:srgbClr val="4F81BD"/>
                </a:solidFill>
                <a:prstDash val="solid"/>
                <a:round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29" name="Shape 329"/>
              <p:cNvSpPr/>
              <p:nvPr/>
            </p:nvSpPr>
            <p:spPr>
              <a:xfrm>
                <a:off x="3691768" y="823374"/>
                <a:ext cx="3573357" cy="552649"/>
              </a:xfrm>
              <a:prstGeom prst="line">
                <a:avLst/>
              </a:prstGeom>
              <a:noFill/>
              <a:ln w="25400" cap="flat">
                <a:solidFill>
                  <a:srgbClr val="4F81BD"/>
                </a:solidFill>
                <a:prstDash val="solid"/>
                <a:round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3990141" y="1114182"/>
                <a:ext cx="3342872" cy="1843146"/>
              </a:xfrm>
              <a:prstGeom prst="line">
                <a:avLst/>
              </a:prstGeom>
              <a:noFill/>
              <a:ln w="25400" cap="flat">
                <a:solidFill>
                  <a:srgbClr val="4F81BD"/>
                </a:solidFill>
                <a:prstDash val="solid"/>
                <a:round/>
                <a:tailEnd type="triangle" w="med" len="med"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457200"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332" name="Picture 331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401947" y="-19050"/>
              <a:ext cx="5968209" cy="455801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36" name="Group 336"/>
          <p:cNvGrpSpPr/>
          <p:nvPr/>
        </p:nvGrpSpPr>
        <p:grpSpPr>
          <a:xfrm>
            <a:off x="8411074" y="279271"/>
            <a:ext cx="4422276" cy="1555402"/>
            <a:chOff x="0" y="0"/>
            <a:chExt cx="4422275" cy="1555400"/>
          </a:xfrm>
        </p:grpSpPr>
        <p:pic>
          <p:nvPicPr>
            <p:cNvPr id="335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7000" y="88900"/>
              <a:ext cx="4168276" cy="1225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4" name="Picture 333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4422276" cy="15554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317500"/>
            <a:ext cx="11760200" cy="5435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1" name="Group 341"/>
          <p:cNvGrpSpPr/>
          <p:nvPr/>
        </p:nvGrpSpPr>
        <p:grpSpPr>
          <a:xfrm>
            <a:off x="8264337" y="6129727"/>
            <a:ext cx="4422963" cy="3693920"/>
            <a:chOff x="0" y="0"/>
            <a:chExt cx="4422962" cy="3693919"/>
          </a:xfrm>
        </p:grpSpPr>
        <p:pic>
          <p:nvPicPr>
            <p:cNvPr id="340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3991163" cy="31351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9" name="Picture 338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422963" cy="3693920"/>
            </a:xfrm>
            <a:prstGeom prst="rect">
              <a:avLst/>
            </a:prstGeom>
            <a:effectLst/>
          </p:spPr>
        </p:pic>
      </p:grpSp>
      <p:grpSp>
        <p:nvGrpSpPr>
          <p:cNvPr id="344" name="Group 344"/>
          <p:cNvGrpSpPr/>
          <p:nvPr/>
        </p:nvGrpSpPr>
        <p:grpSpPr>
          <a:xfrm>
            <a:off x="809031" y="6264332"/>
            <a:ext cx="4458309" cy="1656939"/>
            <a:chOff x="0" y="0"/>
            <a:chExt cx="4458307" cy="1656938"/>
          </a:xfrm>
        </p:grpSpPr>
        <p:pic>
          <p:nvPicPr>
            <p:cNvPr id="343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5900" y="139700"/>
              <a:ext cx="4026508" cy="10981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2" name="Picture 341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458308" cy="1656939"/>
            </a:xfrm>
            <a:prstGeom prst="rect">
              <a:avLst/>
            </a:prstGeom>
            <a:effectLst/>
          </p:spPr>
        </p:pic>
      </p:grpSp>
      <p:grpSp>
        <p:nvGrpSpPr>
          <p:cNvPr id="347" name="Group 347"/>
          <p:cNvGrpSpPr/>
          <p:nvPr/>
        </p:nvGrpSpPr>
        <p:grpSpPr>
          <a:xfrm>
            <a:off x="764051" y="7810203"/>
            <a:ext cx="5785778" cy="2025177"/>
            <a:chOff x="0" y="0"/>
            <a:chExt cx="5785777" cy="2025175"/>
          </a:xfrm>
        </p:grpSpPr>
        <p:pic>
          <p:nvPicPr>
            <p:cNvPr id="346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5900" y="139700"/>
              <a:ext cx="5353978" cy="14663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5" name="Picture 344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5785778" cy="2025177"/>
            </a:xfrm>
            <a:prstGeom prst="rect">
              <a:avLst/>
            </a:prstGeom>
            <a:effectLst/>
          </p:spPr>
        </p:pic>
      </p:grpSp>
      <p:sp>
        <p:nvSpPr>
          <p:cNvPr id="348" name="Shape 348"/>
          <p:cNvSpPr/>
          <p:nvPr/>
        </p:nvSpPr>
        <p:spPr>
          <a:xfrm flipV="1">
            <a:off x="4998234" y="6396913"/>
            <a:ext cx="3371356" cy="38358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8496300" y="6667500"/>
            <a:ext cx="4022974" cy="2733080"/>
          </a:xfrm>
          <a:prstGeom prst="rect">
            <a:avLst/>
          </a:prstGeom>
          <a:solidFill>
            <a:srgbClr val="FFFFFF">
              <a:alpha val="7737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1384300" y="6908800"/>
            <a:ext cx="3627537" cy="582266"/>
          </a:xfrm>
          <a:prstGeom prst="rect">
            <a:avLst/>
          </a:prstGeom>
          <a:solidFill>
            <a:srgbClr val="FFFFFF">
              <a:alpha val="7737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1" name="Shape 351"/>
          <p:cNvSpPr/>
          <p:nvPr/>
        </p:nvSpPr>
        <p:spPr>
          <a:xfrm flipH="1">
            <a:off x="910789" y="6818712"/>
            <a:ext cx="508874" cy="139192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52" name="Picture 351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01779" y="1136650"/>
            <a:ext cx="7183192" cy="2420293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Anchor / Callback</a:t>
            </a:r>
          </a:p>
        </p:txBody>
      </p:sp>
      <p:sp>
        <p:nvSpPr>
          <p:cNvPr id="355" name="Shape 355"/>
          <p:cNvSpPr>
            <a:spLocks noGrp="1"/>
          </p:cNvSpPr>
          <p:nvPr>
            <p:ph type="body" sz="quarter" idx="1"/>
          </p:nvPr>
        </p:nvSpPr>
        <p:spPr>
          <a:xfrm>
            <a:off x="952500" y="4528380"/>
            <a:ext cx="5334000" cy="4361620"/>
          </a:xfrm>
          <a:prstGeom prst="rect">
            <a:avLst/>
          </a:prstGeom>
        </p:spPr>
        <p:txBody>
          <a:bodyPr/>
          <a:lstStyle/>
          <a:p>
            <a:r>
              <a:t>Anchor es el pincel que se usa para crear links</a:t>
            </a:r>
          </a:p>
          <a:p>
            <a:r>
              <a:t>#callback: configura al link con un bloque</a:t>
            </a:r>
          </a:p>
          <a:p>
            <a:r>
              <a:t>#with: (siempre último), establece el contenido del link (texto, imagen..)</a:t>
            </a:r>
          </a:p>
        </p:txBody>
      </p:sp>
      <p:grpSp>
        <p:nvGrpSpPr>
          <p:cNvPr id="358" name="Group 358"/>
          <p:cNvGrpSpPr/>
          <p:nvPr/>
        </p:nvGrpSpPr>
        <p:grpSpPr>
          <a:xfrm>
            <a:off x="726611" y="2620214"/>
            <a:ext cx="5785778" cy="2025177"/>
            <a:chOff x="0" y="0"/>
            <a:chExt cx="5785777" cy="2025175"/>
          </a:xfrm>
        </p:grpSpPr>
        <p:pic>
          <p:nvPicPr>
            <p:cNvPr id="35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5353978" cy="14663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6" name="Picture 355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785778" cy="2025177"/>
            </a:xfrm>
            <a:prstGeom prst="rect">
              <a:avLst/>
            </a:prstGeom>
            <a:effectLst/>
          </p:spPr>
        </p:pic>
      </p:grpSp>
      <p:pic>
        <p:nvPicPr>
          <p:cNvPr id="3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3380" y="2037787"/>
            <a:ext cx="1587501" cy="4699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360" name="Shape 360"/>
          <p:cNvSpPr/>
          <p:nvPr/>
        </p:nvSpPr>
        <p:spPr>
          <a:xfrm>
            <a:off x="7108387" y="2205794"/>
            <a:ext cx="5334001" cy="7069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342900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t>Cuando el usuario navega (cliquea) el link:</a:t>
            </a:r>
          </a:p>
          <a:p>
            <a:pPr marL="685800" lvl="1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t>Se ejecuta el bloque del callback</a:t>
            </a:r>
          </a:p>
          <a:p>
            <a:pPr marL="685800" lvl="1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t>Se refresca la página ó</a:t>
            </a:r>
          </a:p>
          <a:p>
            <a:pPr marL="685800" lvl="1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t>Se muestra un componente nuevo</a:t>
            </a:r>
          </a:p>
          <a:p>
            <a:pPr marL="342900" indent="-342900" algn="l">
              <a:spcBef>
                <a:spcPts val="3200"/>
              </a:spcBef>
              <a:buSzPct val="75000"/>
              <a:buChar char="•"/>
              <a:defRPr sz="2800"/>
            </a:pPr>
            <a:r>
              <a:t>De esa manera, el usuario percibe el efecto de su acción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861" y="2068996"/>
            <a:ext cx="11046152" cy="145615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6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488" y="3721654"/>
            <a:ext cx="7423942" cy="363802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6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52" y="7556188"/>
            <a:ext cx="9259449" cy="71869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6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669" y="774351"/>
            <a:ext cx="4026508" cy="109813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6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02250" y="289187"/>
            <a:ext cx="4495801" cy="9652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67" name="Shape 367"/>
          <p:cNvSpPr/>
          <p:nvPr/>
        </p:nvSpPr>
        <p:spPr>
          <a:xfrm flipV="1">
            <a:off x="4032257" y="420669"/>
            <a:ext cx="3901586" cy="9490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6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8186" y="8607750"/>
            <a:ext cx="6679988" cy="69214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69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202338" y="4538735"/>
            <a:ext cx="3015471" cy="126346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70" name="Picture 369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99232" y="3376297"/>
            <a:ext cx="771341" cy="76201"/>
          </a:xfrm>
          <a:prstGeom prst="rect">
            <a:avLst/>
          </a:prstGeom>
        </p:spPr>
      </p:pic>
      <p:pic>
        <p:nvPicPr>
          <p:cNvPr id="372" name="Picture 371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90673" y="4487605"/>
            <a:ext cx="1188460" cy="76201"/>
          </a:xfrm>
          <a:prstGeom prst="rect">
            <a:avLst/>
          </a:prstGeom>
        </p:spPr>
      </p:pic>
      <p:pic>
        <p:nvPicPr>
          <p:cNvPr id="374" name="Picture 373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395253" y="4756053"/>
            <a:ext cx="1188460" cy="762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0016" y="19508"/>
            <a:ext cx="546303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SocialNetworkComponent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title"/>
          </p:nvPr>
        </p:nvSpPr>
        <p:spPr>
          <a:xfrm>
            <a:off x="907758" y="209608"/>
            <a:ext cx="11099801" cy="21590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#show:</a:t>
            </a:r>
          </a:p>
        </p:txBody>
      </p:sp>
      <p:pic>
        <p:nvPicPr>
          <p:cNvPr id="3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961" y="3946899"/>
            <a:ext cx="9259450" cy="71869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3209" y="7173069"/>
            <a:ext cx="7577648" cy="201205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8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1274" y="2530774"/>
            <a:ext cx="4495801" cy="9652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81" name="Shape 381"/>
          <p:cNvSpPr/>
          <p:nvPr/>
        </p:nvSpPr>
        <p:spPr>
          <a:xfrm flipH="1">
            <a:off x="1063945" y="3058697"/>
            <a:ext cx="1806663" cy="8472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8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3943" y="5749559"/>
            <a:ext cx="2216488" cy="35919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83" name="Shape 383"/>
          <p:cNvSpPr/>
          <p:nvPr/>
        </p:nvSpPr>
        <p:spPr>
          <a:xfrm>
            <a:off x="1472014" y="5902951"/>
            <a:ext cx="2855623" cy="13343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5604189" y="419158"/>
            <a:ext cx="6941669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#show: indica al canvas que </a:t>
            </a:r>
          </a:p>
          <a:p>
            <a:r>
              <a:t>reemplace al componente activo</a:t>
            </a:r>
          </a:p>
          <a:p>
            <a:r>
              <a:t>por otro ... </a:t>
            </a:r>
          </a:p>
        </p:txBody>
      </p:sp>
      <p:pic>
        <p:nvPicPr>
          <p:cNvPr id="38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57904" y="2537124"/>
            <a:ext cx="2273301" cy="9525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86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37089" y="5677578"/>
            <a:ext cx="2131620" cy="120002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624" y="683185"/>
            <a:ext cx="1583272" cy="63015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89" name="Shape 389"/>
          <p:cNvSpPr/>
          <p:nvPr/>
        </p:nvSpPr>
        <p:spPr>
          <a:xfrm flipH="1">
            <a:off x="940906" y="1033255"/>
            <a:ext cx="1" cy="9040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9239" y="1929467"/>
            <a:ext cx="8479173" cy="134323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9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3232" y="5632223"/>
            <a:ext cx="4495801" cy="36703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91790" y="622682"/>
            <a:ext cx="2273301" cy="9525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9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7053" y="4422425"/>
            <a:ext cx="3005865" cy="9087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4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13056" y="7648510"/>
            <a:ext cx="2888685" cy="106281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395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34597" y="8528408"/>
            <a:ext cx="1889206" cy="78611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396" name="Shape 396"/>
          <p:cNvSpPr/>
          <p:nvPr/>
        </p:nvSpPr>
        <p:spPr>
          <a:xfrm flipV="1">
            <a:off x="4166097" y="7830330"/>
            <a:ext cx="1186400" cy="2034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4647133" y="8909660"/>
            <a:ext cx="557429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98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067961" y="4375150"/>
            <a:ext cx="2184401" cy="10033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99" name="Shape 399"/>
          <p:cNvSpPr/>
          <p:nvPr/>
        </p:nvSpPr>
        <p:spPr>
          <a:xfrm>
            <a:off x="6674705" y="3498457"/>
            <a:ext cx="5891938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#call: pasa el control a otro </a:t>
            </a:r>
          </a:p>
          <a:p>
            <a:r>
              <a:t>componente, pero bloquea</a:t>
            </a:r>
          </a:p>
          <a:p>
            <a:r>
              <a:t>la ejecución del método.</a:t>
            </a:r>
          </a:p>
          <a:p>
            <a:endParaRPr/>
          </a:p>
          <a:p>
            <a:r>
              <a:t>#answer: retorna el control</a:t>
            </a:r>
          </a:p>
          <a:p>
            <a:r>
              <a:t>al método del componente </a:t>
            </a:r>
          </a:p>
          <a:p>
            <a:r>
              <a:t>que hizo el #call</a:t>
            </a:r>
          </a:p>
        </p:txBody>
      </p:sp>
      <p:sp>
        <p:nvSpPr>
          <p:cNvPr id="400" name="Shape 400"/>
          <p:cNvSpPr/>
          <p:nvPr/>
        </p:nvSpPr>
        <p:spPr>
          <a:xfrm>
            <a:off x="3136314" y="2870153"/>
            <a:ext cx="3442514" cy="9644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1" name="Shape 401"/>
          <p:cNvSpPr/>
          <p:nvPr/>
        </p:nvSpPr>
        <p:spPr>
          <a:xfrm flipV="1">
            <a:off x="7284865" y="6923422"/>
            <a:ext cx="270645" cy="16744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2" name="Shape 402"/>
          <p:cNvSpPr>
            <a:spLocks noGrp="1"/>
          </p:cNvSpPr>
          <p:nvPr>
            <p:ph type="title"/>
          </p:nvPr>
        </p:nvSpPr>
        <p:spPr>
          <a:xfrm>
            <a:off x="1590063" y="19432"/>
            <a:ext cx="11099801" cy="2159001"/>
          </a:xfrm>
          <a:prstGeom prst="rect">
            <a:avLst/>
          </a:prstGeom>
        </p:spPr>
        <p:txBody>
          <a:bodyPr/>
          <a:lstStyle>
            <a:lvl1pPr algn="r">
              <a:defRPr sz="6500"/>
            </a:lvl1pPr>
          </a:lstStyle>
          <a:p>
            <a:r>
              <a:t>#call: / #answer: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999862" y="159088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sz="5400" dirty="0" err="1" smtClean="0"/>
              <a:t>PersonEditorComponent</a:t>
            </a:r>
            <a:r>
              <a:rPr lang="es-ES" sz="5400" dirty="0" smtClean="0"/>
              <a:t/>
            </a:r>
            <a:br>
              <a:rPr lang="es-ES" sz="5400" dirty="0" smtClean="0"/>
            </a:br>
            <a:r>
              <a:rPr lang="es-ES" sz="5400" dirty="0" smtClean="0"/>
              <a:t>(</a:t>
            </a:r>
            <a:r>
              <a:rPr lang="es-ES" sz="5400" dirty="0" err="1" smtClean="0"/>
              <a:t>Forms</a:t>
            </a:r>
            <a:r>
              <a:rPr lang="es-ES" sz="5400" dirty="0" smtClean="0"/>
              <a:t>)</a:t>
            </a:r>
            <a:endParaRPr sz="5400" dirty="0"/>
          </a:p>
        </p:txBody>
      </p:sp>
      <p:pic>
        <p:nvPicPr>
          <p:cNvPr id="4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862" y="2450925"/>
            <a:ext cx="4584701" cy="38227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0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6496" y="6478040"/>
            <a:ext cx="2490938" cy="63405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0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9444" y="7354340"/>
            <a:ext cx="2310785" cy="63405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0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33000" y="8230640"/>
            <a:ext cx="1386078" cy="63405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0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09953" y="5672612"/>
            <a:ext cx="1268115" cy="63405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0774" y="6737245"/>
            <a:ext cx="2888685" cy="106281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11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6557" y="8010209"/>
            <a:ext cx="1889205" cy="78611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12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309196" y="2494128"/>
            <a:ext cx="3005865" cy="908750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13" name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026994" y="2439209"/>
            <a:ext cx="2197101" cy="359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Publicar la aplicación </a:t>
            </a:r>
          </a:p>
        </p:txBody>
      </p:sp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Una vez que tenemos nuestros componentes, debemos indicarle al servidor cual será el punto de entrada de la aplicación</a:t>
            </a:r>
          </a:p>
        </p:txBody>
      </p:sp>
      <p:pic>
        <p:nvPicPr>
          <p:cNvPr id="4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8589" y="4985274"/>
            <a:ext cx="9541046" cy="52576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2312" y="6064101"/>
            <a:ext cx="7213601" cy="25146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271789"/>
            <a:ext cx="7741962" cy="54989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3" name="Group 423"/>
          <p:cNvGrpSpPr/>
          <p:nvPr/>
        </p:nvGrpSpPr>
        <p:grpSpPr>
          <a:xfrm>
            <a:off x="8411074" y="279271"/>
            <a:ext cx="4422276" cy="1555402"/>
            <a:chOff x="0" y="0"/>
            <a:chExt cx="4422275" cy="1555400"/>
          </a:xfrm>
        </p:grpSpPr>
        <p:pic>
          <p:nvPicPr>
            <p:cNvPr id="422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4168276" cy="1225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1" name="Picture 42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422276" cy="1555401"/>
            </a:xfrm>
            <a:prstGeom prst="rect">
              <a:avLst/>
            </a:prstGeom>
            <a:effectLst/>
          </p:spPr>
        </p:pic>
      </p:grpSp>
      <p:grpSp>
        <p:nvGrpSpPr>
          <p:cNvPr id="426" name="Group 426"/>
          <p:cNvGrpSpPr/>
          <p:nvPr/>
        </p:nvGrpSpPr>
        <p:grpSpPr>
          <a:xfrm>
            <a:off x="599593" y="233620"/>
            <a:ext cx="3990581" cy="5575301"/>
            <a:chOff x="-19049" y="-19049"/>
            <a:chExt cx="3990579" cy="5575300"/>
          </a:xfrm>
        </p:grpSpPr>
        <p:pic>
          <p:nvPicPr>
            <p:cNvPr id="424" name="Picture 423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" y="-19050"/>
              <a:ext cx="3990580" cy="557530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25" name="Shape 425"/>
            <p:cNvSpPr/>
            <p:nvPr/>
          </p:nvSpPr>
          <p:spPr>
            <a:xfrm>
              <a:off x="119919" y="1836606"/>
              <a:ext cx="3712642" cy="1676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El framework "activa" </a:t>
              </a:r>
            </a:p>
            <a:p>
              <a:pPr>
                <a:defRPr sz="2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nuestro código.</a:t>
              </a:r>
            </a:p>
            <a:p>
              <a:pPr>
                <a:defRPr sz="2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>
                <a:defRPr sz="2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Inversión de control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resumen...</a:t>
            </a:r>
          </a:p>
        </p:txBody>
      </p:sp>
      <p:sp>
        <p:nvSpPr>
          <p:cNvPr id="429" name="Shape 4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2254" indent="-262254" defTabSz="344677">
              <a:spcBef>
                <a:spcPts val="2400"/>
              </a:spcBef>
              <a:defRPr sz="2124"/>
            </a:pPr>
            <a:r>
              <a:t>Construyo el modelo del dominio, y lo cubro con tests</a:t>
            </a:r>
          </a:p>
          <a:p>
            <a:pPr marL="262254" indent="-262254" defTabSz="344677">
              <a:spcBef>
                <a:spcPts val="2400"/>
              </a:spcBef>
              <a:defRPr sz="2124"/>
            </a:pPr>
            <a:r>
              <a:t>Defino tantos componentes como "paginas" tiene mi aplicación</a:t>
            </a:r>
          </a:p>
          <a:p>
            <a:pPr marL="524509" lvl="1" indent="-262254" defTabSz="344677">
              <a:spcBef>
                <a:spcPts val="2400"/>
              </a:spcBef>
              <a:defRPr sz="2124"/>
            </a:pPr>
            <a:r>
              <a:t>Son subclases de WAComponent</a:t>
            </a:r>
          </a:p>
          <a:p>
            <a:pPr marL="524509" lvl="1" indent="-262254" defTabSz="344677">
              <a:spcBef>
                <a:spcPts val="2400"/>
              </a:spcBef>
              <a:defRPr sz="2124"/>
            </a:pPr>
            <a:r>
              <a:t>Conocen al modelo (variables de instancia, singleton o buscarlo en otro lado)</a:t>
            </a:r>
          </a:p>
          <a:p>
            <a:pPr marL="524509" lvl="1" indent="-262254" defTabSz="344677">
              <a:spcBef>
                <a:spcPts val="2400"/>
              </a:spcBef>
              <a:defRPr sz="2124"/>
            </a:pPr>
            <a:r>
              <a:t>Implementan #renderContentOn: para generar la página web, enviando mensajes al canvas y a los pinceles (brushes)</a:t>
            </a:r>
          </a:p>
          <a:p>
            <a:pPr marL="524509" lvl="1" indent="-262254" defTabSz="344677">
              <a:spcBef>
                <a:spcPts val="2400"/>
              </a:spcBef>
              <a:defRPr sz="2124"/>
            </a:pPr>
            <a:r>
              <a:t>El renderContentOn: define los callbacks, bloques que se ejecutan cuando el usuario navega los links. </a:t>
            </a:r>
          </a:p>
          <a:p>
            <a:pPr marL="262254" indent="-262254" defTabSz="344677">
              <a:spcBef>
                <a:spcPts val="2400"/>
              </a:spcBef>
              <a:defRPr sz="2124"/>
            </a:pPr>
            <a:r>
              <a:t>Conecto los componentes unos a otros (con #show, #call:, #answer:)</a:t>
            </a:r>
          </a:p>
          <a:p>
            <a:pPr marL="262254" indent="-262254" defTabSz="344677">
              <a:spcBef>
                <a:spcPts val="2400"/>
              </a:spcBef>
              <a:defRPr sz="2124"/>
            </a:pPr>
            <a:r>
              <a:t>Recuerdo eliminar todos los malos olores aplicando refactoring. </a:t>
            </a:r>
          </a:p>
          <a:p>
            <a:pPr marL="262254" indent="-262254" defTabSz="344677">
              <a:spcBef>
                <a:spcPts val="2400"/>
              </a:spcBef>
              <a:defRPr sz="2124"/>
            </a:pPr>
            <a:r>
              <a:t>Registro, en el servidor, un componente como inicio de la aplicación.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HTML: </a:t>
            </a:r>
            <a:r>
              <a:rPr lang="es-ES" dirty="0" smtClean="0"/>
              <a:t>¿</a:t>
            </a:r>
            <a:r>
              <a:rPr lang="es-ES_tradnl" dirty="0" smtClean="0"/>
              <a:t>que sabemos?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s-ES_tradnl" dirty="0" smtClean="0"/>
              <a:t>¿Cuál es la estructura de un documento HTML?</a:t>
            </a:r>
          </a:p>
          <a:p>
            <a:r>
              <a:rPr lang="es-ES_tradnl" dirty="0" smtClean="0"/>
              <a:t>¿Como agrego?</a:t>
            </a:r>
          </a:p>
          <a:p>
            <a:pPr marL="444500" lvl="1" indent="0">
              <a:buNone/>
            </a:pPr>
            <a:r>
              <a:rPr lang="es-ES_tradnl" dirty="0" smtClean="0"/>
              <a:t>Texto, texto en negrita, hipervínculos, listas sin numerar, tablas, títulos (</a:t>
            </a:r>
            <a:r>
              <a:rPr lang="es-ES_tradnl" dirty="0" err="1" smtClean="0"/>
              <a:t>headings</a:t>
            </a:r>
            <a:r>
              <a:rPr lang="es-ES_tradnl" dirty="0" smtClean="0"/>
              <a:t>), imágenes </a:t>
            </a:r>
            <a:r>
              <a:rPr lang="mr-IN" dirty="0" smtClean="0"/>
              <a:t>…</a:t>
            </a:r>
            <a:endParaRPr lang="es-ES" dirty="0" smtClean="0"/>
          </a:p>
          <a:p>
            <a:pPr marL="444500" lvl="1"/>
            <a:r>
              <a:rPr lang="es-ES_tradnl" dirty="0" smtClean="0"/>
              <a:t>¿Qué es el CSS?</a:t>
            </a:r>
          </a:p>
          <a:p>
            <a:pPr marL="444500" lvl="1"/>
            <a:r>
              <a:rPr lang="es-ES_tradnl" dirty="0" smtClean="0"/>
              <a:t>¿Que rol cumplen los scripts JS?</a:t>
            </a:r>
            <a:endParaRPr lang="es-ES_tradnl" dirty="0"/>
          </a:p>
          <a:p>
            <a:pPr marL="444500" lvl="1" indent="0">
              <a:buNone/>
            </a:pPr>
            <a:endParaRPr lang="es-ES" dirty="0"/>
          </a:p>
          <a:p>
            <a:pPr marL="444500" lvl="1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86208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Como seguimos...</a:t>
            </a:r>
          </a:p>
        </p:txBody>
      </p:sp>
      <p:sp>
        <p:nvSpPr>
          <p:cNvPr id="432" name="Shape 4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Descargo los ejemplos y los cambio/extiendo/mejoro</a:t>
            </a:r>
          </a:p>
          <a:p>
            <a:pPr lvl="1"/>
            <a:r>
              <a:t>¿Qué habría que hacer para poder twittear?</a:t>
            </a:r>
          </a:p>
          <a:p>
            <a:r>
              <a:t>En el espacio de la materia hay una Wiki: </a:t>
            </a:r>
          </a:p>
          <a:p>
            <a:pPr lvl="1"/>
            <a:r>
              <a:t>Recetas y punteros para las tareas mas frecuentes</a:t>
            </a:r>
          </a:p>
          <a:p>
            <a:pPr lvl="1"/>
            <a:r>
              <a:t>Todos pueden meter mano y mejorarla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t>Framework para construir aplicaciones web en Smalltalk</a:t>
            </a:r>
          </a:p>
          <a:p>
            <a:pPr marL="684529" lvl="1" indent="-342264" defTabSz="449833">
              <a:spcBef>
                <a:spcPts val="3200"/>
              </a:spcBef>
              <a:defRPr sz="2772"/>
            </a:pPr>
            <a:r>
              <a:t>Incluye su propio servidor de aplicaciones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Las aplicaciones se construyen totalmente en Smalltalk (no se escribe html, aunque se puede utilizar CSS)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Una aplicación consiste de un conjunto de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componentes</a:t>
            </a:r>
            <a:r>
              <a:t> conectados y reutilizables</a:t>
            </a:r>
          </a:p>
          <a:p>
            <a:pPr marL="684529" lvl="1" indent="-342264" defTabSz="449833">
              <a:spcBef>
                <a:spcPts val="3200"/>
              </a:spcBef>
              <a:defRPr sz="2772"/>
            </a:pPr>
            <a:r>
              <a:t>Conecto componentes para modelar la navegación</a:t>
            </a:r>
          </a:p>
          <a:p>
            <a:pPr marL="684529" lvl="1" indent="-342264" defTabSz="449833">
              <a:spcBef>
                <a:spcPts val="3200"/>
              </a:spcBef>
              <a:defRPr sz="2772"/>
            </a:pPr>
            <a:r>
              <a:t>Compongo componentes para construir otros mas complejos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El estado de la sesión se mantiene en el servidor</a:t>
            </a:r>
          </a:p>
        </p:txBody>
      </p:sp>
      <p:pic>
        <p:nvPicPr>
          <p:cNvPr id="17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4436" y="622300"/>
            <a:ext cx="3365501" cy="180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5383672" y="231137"/>
            <a:ext cx="7496790" cy="12772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Instalar Seaside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2278" y="266944"/>
            <a:ext cx="6169891" cy="4578965"/>
            <a:chOff x="501491" y="2323280"/>
            <a:chExt cx="6169891" cy="45789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91" y="2323280"/>
              <a:ext cx="4245191" cy="4578965"/>
            </a:xfrm>
            <a:prstGeom prst="rect">
              <a:avLst/>
            </a:prstGeom>
          </p:spPr>
        </p:pic>
        <p:sp>
          <p:nvSpPr>
            <p:cNvPr id="177" name="Shape 177"/>
            <p:cNvSpPr/>
            <p:nvPr/>
          </p:nvSpPr>
          <p:spPr>
            <a:xfrm flipH="1">
              <a:off x="4555510" y="3746090"/>
              <a:ext cx="1756799" cy="27981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312309" y="3417795"/>
              <a:ext cx="35907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735589" y="1511315"/>
            <a:ext cx="7967047" cy="5946977"/>
            <a:chOff x="5148544" y="3767987"/>
            <a:chExt cx="7967047" cy="59469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544" y="5237805"/>
              <a:ext cx="7967047" cy="4477159"/>
            </a:xfrm>
            <a:prstGeom prst="rect">
              <a:avLst/>
            </a:prstGeom>
          </p:spPr>
        </p:pic>
        <p:sp>
          <p:nvSpPr>
            <p:cNvPr id="178" name="Shape 178"/>
            <p:cNvSpPr/>
            <p:nvPr/>
          </p:nvSpPr>
          <p:spPr>
            <a:xfrm flipH="1">
              <a:off x="6150075" y="4627464"/>
              <a:ext cx="3550118" cy="175858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9" name="Shape 178"/>
            <p:cNvSpPr/>
            <p:nvPr/>
          </p:nvSpPr>
          <p:spPr>
            <a:xfrm flipH="1">
              <a:off x="10701723" y="4454013"/>
              <a:ext cx="153090" cy="2212257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620864" y="4115885"/>
              <a:ext cx="35907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2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701723" y="3767987"/>
              <a:ext cx="35907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3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3872" y="7803263"/>
            <a:ext cx="7931579" cy="1676400"/>
            <a:chOff x="633872" y="7803263"/>
            <a:chExt cx="7931579" cy="1676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72" y="7803263"/>
              <a:ext cx="4749800" cy="1676400"/>
            </a:xfrm>
            <a:prstGeom prst="rect">
              <a:avLst/>
            </a:prstGeom>
          </p:spPr>
        </p:pic>
        <p:sp>
          <p:nvSpPr>
            <p:cNvPr id="16" name="Shape 178"/>
            <p:cNvSpPr/>
            <p:nvPr/>
          </p:nvSpPr>
          <p:spPr>
            <a:xfrm flipH="1">
              <a:off x="4735589" y="8465573"/>
              <a:ext cx="3470789" cy="630947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06378" y="8124456"/>
              <a:ext cx="35907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4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creen Shot 2016-05-15 at 09.29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985" y="4102149"/>
            <a:ext cx="3987801" cy="560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9035" y="2470199"/>
            <a:ext cx="46609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Configurar un servidor</a:t>
            </a:r>
          </a:p>
        </p:txBody>
      </p:sp>
      <p:sp>
        <p:nvSpPr>
          <p:cNvPr id="183" name="Shape 183"/>
          <p:cNvSpPr/>
          <p:nvPr/>
        </p:nvSpPr>
        <p:spPr>
          <a:xfrm>
            <a:off x="349148" y="3594149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184" name="Shape 184"/>
          <p:cNvSpPr/>
          <p:nvPr/>
        </p:nvSpPr>
        <p:spPr>
          <a:xfrm>
            <a:off x="2622448" y="2425749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</a:t>
            </a:r>
          </a:p>
        </p:txBody>
      </p:sp>
      <p:sp>
        <p:nvSpPr>
          <p:cNvPr id="185" name="Shape 185"/>
          <p:cNvSpPr/>
          <p:nvPr/>
        </p:nvSpPr>
        <p:spPr>
          <a:xfrm>
            <a:off x="11791848" y="3219474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</a:t>
            </a:r>
          </a:p>
        </p:txBody>
      </p:sp>
      <p:sp>
        <p:nvSpPr>
          <p:cNvPr id="186" name="Shape 186"/>
          <p:cNvSpPr/>
          <p:nvPr/>
        </p:nvSpPr>
        <p:spPr>
          <a:xfrm>
            <a:off x="12528448" y="4384699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  <p:sp>
        <p:nvSpPr>
          <p:cNvPr id="187" name="Shape 187"/>
          <p:cNvSpPr/>
          <p:nvPr/>
        </p:nvSpPr>
        <p:spPr>
          <a:xfrm>
            <a:off x="5137048" y="662940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grpSp>
        <p:nvGrpSpPr>
          <p:cNvPr id="190" name="Group 190"/>
          <p:cNvGrpSpPr/>
          <p:nvPr/>
        </p:nvGrpSpPr>
        <p:grpSpPr>
          <a:xfrm>
            <a:off x="6502400" y="4057699"/>
            <a:ext cx="6197601" cy="2184401"/>
            <a:chOff x="436315" y="266774"/>
            <a:chExt cx="6197600" cy="2184400"/>
          </a:xfrm>
        </p:grpSpPr>
        <p:pic>
          <p:nvPicPr>
            <p:cNvPr id="18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6315" y="266774"/>
              <a:ext cx="6197600" cy="2184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" name="Shape 189"/>
            <p:cNvSpPr/>
            <p:nvPr/>
          </p:nvSpPr>
          <p:spPr>
            <a:xfrm flipH="1" flipV="1">
              <a:off x="2196094" y="1116860"/>
              <a:ext cx="152047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19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58485" y="4937100"/>
            <a:ext cx="58166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69185" y="6591300"/>
            <a:ext cx="4673601" cy="318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2" animBg="1" advAuto="0"/>
      <p:bldP spid="181" grpId="4" animBg="1" advAuto="0"/>
      <p:bldP spid="183" grpId="1" animBg="1" advAuto="0"/>
      <p:bldP spid="184" grpId="3" animBg="1" advAuto="0"/>
      <p:bldP spid="185" grpId="5" animBg="1" advAuto="0"/>
      <p:bldP spid="186" grpId="7" animBg="1" advAuto="0"/>
      <p:bldP spid="187" grpId="9" animBg="1" advAuto="0"/>
      <p:bldP spid="190" grpId="6" animBg="1" advAuto="0"/>
      <p:bldP spid="191" grpId="8" animBg="1" advAuto="0"/>
      <p:bldP spid="192" grpId="1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r>
              <a:t>Comprobar que funciona</a:t>
            </a:r>
          </a:p>
        </p:txBody>
      </p:sp>
      <p:pic>
        <p:nvPicPr>
          <p:cNvPr id="1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635" y="2458693"/>
            <a:ext cx="9225061" cy="6829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Explorar el framework</a:t>
            </a:r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3750" y="2457450"/>
            <a:ext cx="8877300" cy="549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734</Words>
  <Application>Microsoft Macintosh PowerPoint</Application>
  <PresentationFormat>Custom</PresentationFormat>
  <Paragraphs>116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Avenir Roman</vt:lpstr>
      <vt:lpstr>Calibri</vt:lpstr>
      <vt:lpstr>Helvetica</vt:lpstr>
      <vt:lpstr>Helvetica Light</vt:lpstr>
      <vt:lpstr>White</vt:lpstr>
      <vt:lpstr>PowerPoint Presentation</vt:lpstr>
      <vt:lpstr>Objetivos</vt:lpstr>
      <vt:lpstr>PowerPoint Presentation</vt:lpstr>
      <vt:lpstr>HTML: ¿que sabemos?</vt:lpstr>
      <vt:lpstr>PowerPoint Presentation</vt:lpstr>
      <vt:lpstr>Instalar Seaside</vt:lpstr>
      <vt:lpstr>Configurar un servidor</vt:lpstr>
      <vt:lpstr>Comprobar que funciona</vt:lpstr>
      <vt:lpstr>Explorar el framework</vt:lpstr>
      <vt:lpstr>Aplicación "Hola mundo"</vt:lpstr>
      <vt:lpstr>Esqueleto de una  aplicación Web de Seaside</vt:lpstr>
      <vt:lpstr>PowerPoint Presentation</vt:lpstr>
      <vt:lpstr>Modelo vs. UI</vt:lpstr>
      <vt:lpstr>PowerPoint Presentation</vt:lpstr>
      <vt:lpstr>Tests de unidad</vt:lpstr>
      <vt:lpstr>Aplicación Seaside</vt:lpstr>
      <vt:lpstr>PowerPoint Presentation</vt:lpstr>
      <vt:lpstr>PowerPoint Presentation</vt:lpstr>
      <vt:lpstr>Aplicación web</vt:lpstr>
      <vt:lpstr>Aplicación web</vt:lpstr>
      <vt:lpstr>Aplicación web</vt:lpstr>
      <vt:lpstr>Aplicación web</vt:lpstr>
      <vt:lpstr>Clase abstracta WAComponent</vt:lpstr>
      <vt:lpstr>renderContentOn:</vt:lpstr>
      <vt:lpstr>El Canvas</vt:lpstr>
      <vt:lpstr>Pinceles / brushes</vt:lpstr>
      <vt:lpstr>PowerPoint Presentation</vt:lpstr>
      <vt:lpstr>renderContentOn: / Home</vt:lpstr>
      <vt:lpstr>PowerPoint Presentation</vt:lpstr>
      <vt:lpstr>PowerPoint Presentation</vt:lpstr>
      <vt:lpstr>PowerPoint Presentation</vt:lpstr>
      <vt:lpstr>Anchor / Callback</vt:lpstr>
      <vt:lpstr>PowerPoint Presentation</vt:lpstr>
      <vt:lpstr>#show:</vt:lpstr>
      <vt:lpstr>#call: / #answer:</vt:lpstr>
      <vt:lpstr>PersonEditorComponent (Forms)</vt:lpstr>
      <vt:lpstr>Publicar la aplicación </vt:lpstr>
      <vt:lpstr>PowerPoint Presentation</vt:lpstr>
      <vt:lpstr>resumen...</vt:lpstr>
      <vt:lpstr>Como seguimos...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Alejandro Fernandez</cp:lastModifiedBy>
  <cp:revision>16</cp:revision>
  <dcterms:modified xsi:type="dcterms:W3CDTF">2019-05-05T20:32:26Z</dcterms:modified>
</cp:coreProperties>
</file>